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2"/>
  </p:notesMasterIdLst>
  <p:sldIdLst>
    <p:sldId id="344" r:id="rId2"/>
    <p:sldId id="364" r:id="rId3"/>
    <p:sldId id="367" r:id="rId4"/>
    <p:sldId id="381" r:id="rId5"/>
    <p:sldId id="373" r:id="rId6"/>
    <p:sldId id="371" r:id="rId7"/>
    <p:sldId id="382" r:id="rId8"/>
    <p:sldId id="372" r:id="rId9"/>
    <p:sldId id="368" r:id="rId10"/>
    <p:sldId id="399" r:id="rId11"/>
    <p:sldId id="404" r:id="rId12"/>
    <p:sldId id="394" r:id="rId13"/>
    <p:sldId id="405" r:id="rId14"/>
    <p:sldId id="400" r:id="rId15"/>
    <p:sldId id="401" r:id="rId16"/>
    <p:sldId id="379" r:id="rId17"/>
    <p:sldId id="406" r:id="rId18"/>
    <p:sldId id="407" r:id="rId19"/>
    <p:sldId id="389" r:id="rId20"/>
    <p:sldId id="40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4660"/>
  </p:normalViewPr>
  <p:slideViewPr>
    <p:cSldViewPr snapToGrid="0">
      <p:cViewPr varScale="1">
        <p:scale>
          <a:sx n="62" d="100"/>
          <a:sy n="62" d="100"/>
        </p:scale>
        <p:origin x="9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66819-28BB-4B54-9C53-7D6F6B75189D}" type="datetimeFigureOut">
              <a:rPr lang="en-US" smtClean="0"/>
              <a:t>2022-09-19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F5A6C-3A82-46E3-A0BF-90606F91E668}" type="slidenum">
              <a:rPr lang="en-US" smtClean="0"/>
              <a:t>‹#›</a:t>
            </a:fld>
            <a:endParaRPr lang="en-US"/>
          </a:p>
        </p:txBody>
      </p:sp>
    </p:spTree>
    <p:extLst>
      <p:ext uri="{BB962C8B-B14F-4D97-AF65-F5344CB8AC3E}">
        <p14:creationId xmlns:p14="http://schemas.microsoft.com/office/powerpoint/2010/main" val="3421480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We’ll begin from the very last slide of last October’s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DigiFest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8.</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a:t>
            </a:fld>
            <a:endParaRPr lang="en-US"/>
          </a:p>
        </p:txBody>
      </p:sp>
    </p:spTree>
    <p:extLst>
      <p:ext uri="{BB962C8B-B14F-4D97-AF65-F5344CB8AC3E}">
        <p14:creationId xmlns:p14="http://schemas.microsoft.com/office/powerpoint/2010/main" val="325452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[10]</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Kelly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Bidstrup</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Graham, an educator and graduate of University of Colorado, are cofounders of Colorado New Musical Festival.</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10</a:t>
            </a:fld>
            <a:endParaRPr lang="en-US"/>
          </a:p>
        </p:txBody>
      </p:sp>
    </p:spTree>
    <p:extLst>
      <p:ext uri="{BB962C8B-B14F-4D97-AF65-F5344CB8AC3E}">
        <p14:creationId xmlns:p14="http://schemas.microsoft.com/office/powerpoint/2010/main" val="261787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 applied with ELLIPSES in January 2022.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11</a:t>
            </a:fld>
            <a:endParaRPr lang="en-US"/>
          </a:p>
        </p:txBody>
      </p:sp>
    </p:spTree>
    <p:extLst>
      <p:ext uri="{BB962C8B-B14F-4D97-AF65-F5344CB8AC3E}">
        <p14:creationId xmlns:p14="http://schemas.microsoft.com/office/powerpoint/2010/main" val="45555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Then in April, within a pool of several dozen applicants, it was selected alongside eight other musicals, mostly from Colorado-based musical writers. I represented an outsider’s work, much like everyone here at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DigiFest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me from the U.S.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We unilaterally decided that the song I wanted to develop was “Warps, Waves, and Wrinkles” with this children’s theatre group. It is a big production number near the end of first act when Milky Way learns to accept their adolescent self.</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Between June and July, the team in Colorado virtually communicated with me while I’m in New York. They asked me questions about intentions of the characters and to reorchestrate music.</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12</a:t>
            </a:fld>
            <a:endParaRPr lang="en-US"/>
          </a:p>
        </p:txBody>
      </p:sp>
    </p:spTree>
    <p:extLst>
      <p:ext uri="{BB962C8B-B14F-4D97-AF65-F5344CB8AC3E}">
        <p14:creationId xmlns:p14="http://schemas.microsoft.com/office/powerpoint/2010/main" val="2120431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[13]</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Here is Working Title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Playwrights’s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recording of “Warps, Waves, and Wrinkles.”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13</a:t>
            </a:fld>
            <a:endParaRPr lang="en-US"/>
          </a:p>
        </p:txBody>
      </p:sp>
    </p:spTree>
    <p:extLst>
      <p:ext uri="{BB962C8B-B14F-4D97-AF65-F5344CB8AC3E}">
        <p14:creationId xmlns:p14="http://schemas.microsoft.com/office/powerpoint/2010/main" val="105105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[14]</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On July 17, I rode Delta from John F. Kennedy International Airport to Denver International Airport. It was my first flight since 2017. Here’s a chronology of the week.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14</a:t>
            </a:fld>
            <a:endParaRPr lang="en-US"/>
          </a:p>
        </p:txBody>
      </p:sp>
    </p:spTree>
    <p:extLst>
      <p:ext uri="{BB962C8B-B14F-4D97-AF65-F5344CB8AC3E}">
        <p14:creationId xmlns:p14="http://schemas.microsoft.com/office/powerpoint/2010/main" val="3196538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[15]</a:t>
            </a: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July 18, day one and my first time in Colorado. Needless to say: I goofed off. And speaking of “Romancing the Stone,” the theme of this year’s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DigiFest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 climbed red rock formations.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Shh… Don’t tell anyone especially the Park Rangers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15</a:t>
            </a:fld>
            <a:endParaRPr lang="en-US"/>
          </a:p>
        </p:txBody>
      </p:sp>
    </p:spTree>
    <p:extLst>
      <p:ext uri="{BB962C8B-B14F-4D97-AF65-F5344CB8AC3E}">
        <p14:creationId xmlns:p14="http://schemas.microsoft.com/office/powerpoint/2010/main" val="3863145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[16]</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July 19, Emma Day and I finally connected after virtually developing the music. Emma is my music director. She was also my driver from Denver to Broomfield.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16</a:t>
            </a:fld>
            <a:endParaRPr lang="en-US"/>
          </a:p>
        </p:txBody>
      </p:sp>
    </p:spTree>
    <p:extLst>
      <p:ext uri="{BB962C8B-B14F-4D97-AF65-F5344CB8AC3E}">
        <p14:creationId xmlns:p14="http://schemas.microsoft.com/office/powerpoint/2010/main" val="2932118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[17]</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Here is Brunner Farmhouse. It was a 45-minute drive from 11th Avenue Hostel and public transportation is tumultuous. As a person who got used to 24-hour subways and buses, Denver does not have buses that came frequently. At the farmhouse, we got to see some showcases and check out rehearsals.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17</a:t>
            </a:fld>
            <a:endParaRPr lang="en-US"/>
          </a:p>
        </p:txBody>
      </p:sp>
    </p:spTree>
    <p:extLst>
      <p:ext uri="{BB962C8B-B14F-4D97-AF65-F5344CB8AC3E}">
        <p14:creationId xmlns:p14="http://schemas.microsoft.com/office/powerpoint/2010/main" val="3510178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[18]</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July 20, we are on our way to one of the rehearsals. Emma miscalculated some routes to get to the space, but we ended up witnessing a double rainbow. A physics phenomenon and a sign.</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18</a:t>
            </a:fld>
            <a:endParaRPr lang="en-US"/>
          </a:p>
        </p:txBody>
      </p:sp>
    </p:spTree>
    <p:extLst>
      <p:ext uri="{BB962C8B-B14F-4D97-AF65-F5344CB8AC3E}">
        <p14:creationId xmlns:p14="http://schemas.microsoft.com/office/powerpoint/2010/main" val="2832975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[19]</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Backstory Theatre’s rehearsal space. It was one of my first times I developed my own work in a physical space. I was nervous when they asked for my thoughts, and I cannot turn off my camera. They can see my whole self fidget. But they were really supportive and truthful, stating the flaws of my score. During these, they tried to play a mandolin for my string orchestration of “Warps, Waves, and Wrinkles.”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[19-]</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However, it had Jack Tyler’s hand in a pretzel.</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19</a:t>
            </a:fld>
            <a:endParaRPr lang="en-US"/>
          </a:p>
        </p:txBody>
      </p:sp>
    </p:spTree>
    <p:extLst>
      <p:ext uri="{BB962C8B-B14F-4D97-AF65-F5344CB8AC3E}">
        <p14:creationId xmlns:p14="http://schemas.microsoft.com/office/powerpoint/2010/main" val="325920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 was about to say that you can revisit last year’s presentation, but Jodie’s computer rebooted during our talk so most of that recording is lost. Good news though: There is no evidence that slides are being reused. Daniela Cobb, my fellow speaker last year, is making good use of her time.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She is performing in The Lion King tour.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When they came to Detroit, I got to attend the production with two college friends and meet her fiancé Nhlanhla.</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2</a:t>
            </a:fld>
            <a:endParaRPr lang="en-US"/>
          </a:p>
        </p:txBody>
      </p:sp>
    </p:spTree>
    <p:extLst>
      <p:ext uri="{BB962C8B-B14F-4D97-AF65-F5344CB8AC3E}">
        <p14:creationId xmlns:p14="http://schemas.microsoft.com/office/powerpoint/2010/main" val="1645136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[20]</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So, I had to reorchestrate for piano.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[20-]</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It’s lame, but that is a lesson for me to speak to guitarists who know their stuff. I usually compose using my trombone and keyboard.</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20</a:t>
            </a:fld>
            <a:endParaRPr lang="en-US"/>
          </a:p>
        </p:txBody>
      </p:sp>
    </p:spTree>
    <p:extLst>
      <p:ext uri="{BB962C8B-B14F-4D97-AF65-F5344CB8AC3E}">
        <p14:creationId xmlns:p14="http://schemas.microsoft.com/office/powerpoint/2010/main" val="354667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u="sng" dirty="0">
                <a:effectLst/>
                <a:latin typeface="Times New Roman" panose="02020603050405020304" pitchFamily="18" charset="0"/>
                <a:ea typeface="SimSun" panose="02010600030101010101" pitchFamily="2" charset="-122"/>
                <a:cs typeface="Times New Roman" panose="02020603050405020304" pitchFamily="18" charset="0"/>
              </a:rPr>
              <a:t>9:18AM</a:t>
            </a: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 How did the 2020-2021 lockdown unleash our creativity and inspire ELLIPSES?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As a musical writer, I give years away to this process.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[3]</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Musicals, like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The Lion King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went through many stages before getting to the real one.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[3-]</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After some drafts, it must be passed on to other professionals. Then, actors read or sing from the script.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[3--]</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Then, they’re workshopped where only parts of the musical are showcased. Then the audiences give feedback. And we do these on repeat until the work is clean enough to get a full production. Before the lockdowns of 2020, plays went through this process. In August 2020, Working Title Playwrights in Atlanta, Georgia made me their second apprentice. </a:t>
            </a: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And that changed my life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It was my first professional title in a theatre company. It is a chance for formal education in playwriting.</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3</a:t>
            </a:fld>
            <a:endParaRPr lang="en-US"/>
          </a:p>
        </p:txBody>
      </p:sp>
    </p:spTree>
    <p:extLst>
      <p:ext uri="{BB962C8B-B14F-4D97-AF65-F5344CB8AC3E}">
        <p14:creationId xmlns:p14="http://schemas.microsoft.com/office/powerpoint/2010/main" val="633305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[4]</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[4-]</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[4--]</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Working Title Playwrights assembled our team. This was an astronomical undertaking as this was a large-cast team in a hard-to-maneuver theatre landscape. But we managed in a safe and fun way for the rest of the apprenticeship. Here is the group photo of the ELLIPSES Atlanta team.</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4</a:t>
            </a:fld>
            <a:endParaRPr lang="en-US"/>
          </a:p>
        </p:txBody>
      </p:sp>
    </p:spTree>
    <p:extLst>
      <p:ext uri="{BB962C8B-B14F-4D97-AF65-F5344CB8AC3E}">
        <p14:creationId xmlns:p14="http://schemas.microsoft.com/office/powerpoint/2010/main" val="625331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[5]</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In 2020-2022, ELLIPSES went through this virtual process. Then in 2022, musicals started returning to the physical process. I began applying to countless staged opportunities. ELLIPSES became a 2022 Eugene O’Neill Theater Center semifinalist.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[5-]</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ELLIPSES is the top 50 out of 400 musicals who applied, which is a monumental accomplishment in my career. Broadway shows incubate at the Eugene O’Neill Theater Center.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[5]</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In terms of graphics, the logo also changed its color scheme as the </a:t>
            </a: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[5--]</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James Webb Telescope picked up these colorations.</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5</a:t>
            </a:fld>
            <a:endParaRPr lang="en-US"/>
          </a:p>
        </p:txBody>
      </p:sp>
    </p:spTree>
    <p:extLst>
      <p:ext uri="{BB962C8B-B14F-4D97-AF65-F5344CB8AC3E}">
        <p14:creationId xmlns:p14="http://schemas.microsoft.com/office/powerpoint/2010/main" val="111191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[6]</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Last December, a musical writer spoke about Backstory Theatre in Broomfield, Colorado. Backstory Theatre produces children’s theatre. My peer told me to give ELLIPSES a shot in their annual Colorado New Musical Festival.</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6</a:t>
            </a:fld>
            <a:endParaRPr lang="en-US"/>
          </a:p>
        </p:txBody>
      </p:sp>
    </p:spTree>
    <p:extLst>
      <p:ext uri="{BB962C8B-B14F-4D97-AF65-F5344CB8AC3E}">
        <p14:creationId xmlns:p14="http://schemas.microsoft.com/office/powerpoint/2010/main" val="303180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[7]</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Here are shots of their second annual festival in 2021.</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7</a:t>
            </a:fld>
            <a:endParaRPr lang="en-US"/>
          </a:p>
        </p:txBody>
      </p:sp>
    </p:spTree>
    <p:extLst>
      <p:ext uri="{BB962C8B-B14F-4D97-AF65-F5344CB8AC3E}">
        <p14:creationId xmlns:p14="http://schemas.microsoft.com/office/powerpoint/2010/main" val="3564361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[8]</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Here are the songwriters selected for the 2021 Colorado New Musical Festival.</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8</a:t>
            </a:fld>
            <a:endParaRPr lang="en-US"/>
          </a:p>
        </p:txBody>
      </p:sp>
    </p:spTree>
    <p:extLst>
      <p:ext uri="{BB962C8B-B14F-4D97-AF65-F5344CB8AC3E}">
        <p14:creationId xmlns:p14="http://schemas.microsoft.com/office/powerpoint/2010/main" val="578082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highlight>
                  <a:srgbClr val="FFFF00"/>
                </a:highlight>
                <a:latin typeface="Times New Roman" panose="02020603050405020304" pitchFamily="18" charset="0"/>
                <a:ea typeface="SimSun" panose="02010600030101010101" pitchFamily="2" charset="-122"/>
                <a:cs typeface="Times New Roman" panose="02020603050405020304" pitchFamily="18" charset="0"/>
              </a:rPr>
              <a:t>[9]</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Preston Adams, an opera singer and graduate of University of Northern Colorado…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FCCF5A6C-3A82-46E3-A0BF-90606F91E668}" type="slidenum">
              <a:rPr lang="en-US" smtClean="0"/>
              <a:t>9</a:t>
            </a:fld>
            <a:endParaRPr lang="en-US"/>
          </a:p>
        </p:txBody>
      </p:sp>
    </p:spTree>
    <p:extLst>
      <p:ext uri="{BB962C8B-B14F-4D97-AF65-F5344CB8AC3E}">
        <p14:creationId xmlns:p14="http://schemas.microsoft.com/office/powerpoint/2010/main" val="1070354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2022-09-19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2022-09-19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2022-09-19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2022-09-19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2022-09-19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2022-09-19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0.jf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jfif"/></Relationships>
</file>

<file path=ppt/slides/_rels/slide1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4.gif"/><Relationship Id="rId4" Type="http://schemas.openxmlformats.org/officeDocument/2006/relationships/image" Target="../media/image33.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WTyCTdWXfcg?feature=oembed" TargetMode="External"/><Relationship Id="rId1" Type="http://schemas.openxmlformats.org/officeDocument/2006/relationships/tags" Target="../tags/tag7.xml"/><Relationship Id="rId5" Type="http://schemas.openxmlformats.org/officeDocument/2006/relationships/image" Target="../media/image35.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eWrCgrWBcjs?start=3983&amp;feature=oembed" TargetMode="External"/><Relationship Id="rId1" Type="http://schemas.openxmlformats.org/officeDocument/2006/relationships/tags" Target="../tags/tag8.xml"/><Relationship Id="rId5" Type="http://schemas.openxmlformats.org/officeDocument/2006/relationships/image" Target="../media/image36.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RQBkO1co4I8?start=16&amp;feature=oembed" TargetMode="External"/><Relationship Id="rId1" Type="http://schemas.openxmlformats.org/officeDocument/2006/relationships/tags" Target="../tags/tag9.xml"/><Relationship Id="rId5" Type="http://schemas.openxmlformats.org/officeDocument/2006/relationships/image" Target="../media/image48.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notesSlide" Target="../notesSlides/notesSlide19.xml"/><Relationship Id="rId7"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5.jpg"/><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LxZ_GKnbqC0?start=46&amp;feature=oembed" TargetMode="External"/><Relationship Id="rId1" Type="http://schemas.openxmlformats.org/officeDocument/2006/relationships/tags" Target="../tags/tag5.xml"/><Relationship Id="rId5" Type="http://schemas.openxmlformats.org/officeDocument/2006/relationships/image" Target="../media/image26.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D41FFF75-2549-48DB-A3E9-1CD9801F5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464"/>
            <a:ext cx="12192000" cy="6857152"/>
          </a:xfrm>
          <a:prstGeom prst="rect">
            <a:avLst/>
          </a:prstGeom>
        </p:spPr>
      </p:pic>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5" name="Picture 4" descr="A person smiling for the camera&#10;&#10;Description automatically generated with low confidence">
            <a:extLst>
              <a:ext uri="{FF2B5EF4-FFF2-40B4-BE49-F238E27FC236}">
                <a16:creationId xmlns:a16="http://schemas.microsoft.com/office/drawing/2014/main" id="{D3AD22A0-F8A0-41ED-9DEC-70D6B31A0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947" y="321733"/>
            <a:ext cx="1739053" cy="1739053"/>
          </a:xfrm>
          <a:prstGeom prst="rect">
            <a:avLst/>
          </a:prstGeom>
        </p:spPr>
      </p:pic>
      <p:pic>
        <p:nvPicPr>
          <p:cNvPr id="7" name="Picture 6" descr="A picture containing text, pool ball&#10;&#10;Description automatically generated">
            <a:extLst>
              <a:ext uri="{FF2B5EF4-FFF2-40B4-BE49-F238E27FC236}">
                <a16:creationId xmlns:a16="http://schemas.microsoft.com/office/drawing/2014/main" id="{9B63E04D-9B9D-4E73-BD2A-CD2EBD838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3728" y="746270"/>
            <a:ext cx="1739054" cy="1739054"/>
          </a:xfrm>
          <a:prstGeom prst="rect">
            <a:avLst/>
          </a:prstGeom>
        </p:spPr>
      </p:pic>
      <p:sp>
        <p:nvSpPr>
          <p:cNvPr id="11" name="Title 10">
            <a:extLst>
              <a:ext uri="{FF2B5EF4-FFF2-40B4-BE49-F238E27FC236}">
                <a16:creationId xmlns:a16="http://schemas.microsoft.com/office/drawing/2014/main" id="{9F0E6A52-2526-494A-B302-ED4D1D4B9A37}"/>
              </a:ext>
            </a:extLst>
          </p:cNvPr>
          <p:cNvSpPr>
            <a:spLocks noGrp="1"/>
          </p:cNvSpPr>
          <p:nvPr>
            <p:ph type="title"/>
          </p:nvPr>
        </p:nvSpPr>
        <p:spPr/>
        <p:txBody>
          <a:bodyPr>
            <a:normAutofit/>
          </a:bodyPr>
          <a:lstStyle/>
          <a:p>
            <a:pPr algn="ctr"/>
            <a:r>
              <a:rPr lang="en-US" sz="8000" b="1" dirty="0" err="1">
                <a:latin typeface="Bodoni MT" panose="02070603080606020203" pitchFamily="18" charset="0"/>
              </a:rPr>
              <a:t>Dankie</a:t>
            </a:r>
            <a:r>
              <a:rPr lang="en-US" sz="8000" b="1" dirty="0">
                <a:latin typeface="Bodoni MT" panose="02070603080606020203" pitchFamily="18" charset="0"/>
              </a:rPr>
              <a:t>!</a:t>
            </a:r>
          </a:p>
        </p:txBody>
      </p:sp>
    </p:spTree>
    <p:extLst>
      <p:ext uri="{BB962C8B-B14F-4D97-AF65-F5344CB8AC3E}">
        <p14:creationId xmlns:p14="http://schemas.microsoft.com/office/powerpoint/2010/main" val="33084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8DFE1-B194-41D0-9A4D-94A4C53B39A8}"/>
              </a:ext>
            </a:extLst>
          </p:cNvPr>
          <p:cNvPicPr>
            <a:picLocks noChangeAspect="1"/>
          </p:cNvPicPr>
          <p:nvPr/>
        </p:nvPicPr>
        <p:blipFill>
          <a:blip r:embed="rId3">
            <a:extLst>
              <a:ext uri="{28A0092B-C50C-407E-A947-70E740481C1C}">
                <a14:useLocalDpi xmlns:a14="http://schemas.microsoft.com/office/drawing/2010/main" val="0"/>
              </a:ext>
            </a:extLst>
          </a:blip>
          <a:srcRect l="5726" r="5726"/>
          <a:stretch/>
        </p:blipFill>
        <p:spPr>
          <a:xfrm>
            <a:off x="4976026" y="649131"/>
            <a:ext cx="6572506" cy="5559738"/>
          </a:xfrm>
          <a:prstGeom prst="rect">
            <a:avLst/>
          </a:prstGeom>
        </p:spPr>
      </p:pic>
      <p:pic>
        <p:nvPicPr>
          <p:cNvPr id="8" name="Picture 7">
            <a:extLst>
              <a:ext uri="{FF2B5EF4-FFF2-40B4-BE49-F238E27FC236}">
                <a16:creationId xmlns:a16="http://schemas.microsoft.com/office/drawing/2014/main" id="{CC6A7E08-16B6-4844-A6CE-7E4F7587D6BF}"/>
              </a:ext>
            </a:extLst>
          </p:cNvPr>
          <p:cNvPicPr>
            <a:picLocks noChangeAspect="1"/>
          </p:cNvPicPr>
          <p:nvPr/>
        </p:nvPicPr>
        <p:blipFill>
          <a:blip r:embed="rId4">
            <a:extLst>
              <a:ext uri="{28A0092B-C50C-407E-A947-70E740481C1C}">
                <a14:useLocalDpi xmlns:a14="http://schemas.microsoft.com/office/drawing/2010/main" val="0"/>
              </a:ext>
            </a:extLst>
          </a:blip>
          <a:srcRect t="14759" b="14759"/>
          <a:stretch/>
        </p:blipFill>
        <p:spPr>
          <a:xfrm>
            <a:off x="643467" y="643366"/>
            <a:ext cx="4010829" cy="5565503"/>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Kelly </a:t>
            </a:r>
            <a:r>
              <a:rPr lang="en-US" b="1" dirty="0" err="1">
                <a:solidFill>
                  <a:schemeClr val="tx1"/>
                </a:solidFill>
                <a:latin typeface="Bodoni MT" panose="02070603080606020203" pitchFamily="18" charset="0"/>
                <a:ea typeface="Cambria" panose="02040503050406030204" pitchFamily="18" charset="0"/>
              </a:rPr>
              <a:t>Bidstrup</a:t>
            </a:r>
            <a:r>
              <a:rPr lang="en-US" b="1" dirty="0">
                <a:solidFill>
                  <a:schemeClr val="tx1"/>
                </a:solidFill>
                <a:latin typeface="Bodoni MT" panose="02070603080606020203" pitchFamily="18" charset="0"/>
                <a:ea typeface="Cambria" panose="02040503050406030204" pitchFamily="18" charset="0"/>
              </a:rPr>
              <a:t> Graham</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Cofounder of Colorado New Musical Festival</a:t>
            </a:r>
          </a:p>
        </p:txBody>
      </p:sp>
    </p:spTree>
    <p:extLst>
      <p:ext uri="{BB962C8B-B14F-4D97-AF65-F5344CB8AC3E}">
        <p14:creationId xmlns:p14="http://schemas.microsoft.com/office/powerpoint/2010/main" val="374450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8C3DF0E1-F8DA-5821-2EBE-393E90732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73964" cy="6858000"/>
          </a:xfrm>
          <a:prstGeom prst="rect">
            <a:avLst/>
          </a:prstGeom>
        </p:spPr>
      </p:pic>
    </p:spTree>
    <p:extLst>
      <p:ext uri="{BB962C8B-B14F-4D97-AF65-F5344CB8AC3E}">
        <p14:creationId xmlns:p14="http://schemas.microsoft.com/office/powerpoint/2010/main" val="38687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people&#10;&#10;Description automatically generated with low confidence">
            <a:extLst>
              <a:ext uri="{FF2B5EF4-FFF2-40B4-BE49-F238E27FC236}">
                <a16:creationId xmlns:a16="http://schemas.microsoft.com/office/drawing/2014/main" id="{6B30C006-1EB4-2692-C1BA-11A643C56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73964" cy="6858000"/>
          </a:xfrm>
          <a:prstGeom prst="rect">
            <a:avLst/>
          </a:prstGeom>
        </p:spPr>
      </p:pic>
      <p:pic>
        <p:nvPicPr>
          <p:cNvPr id="6" name="Picture 5" descr="A picture containing text, indoor, person, posing&#10;&#10;Description automatically generated">
            <a:extLst>
              <a:ext uri="{FF2B5EF4-FFF2-40B4-BE49-F238E27FC236}">
                <a16:creationId xmlns:a16="http://schemas.microsoft.com/office/drawing/2014/main" id="{4E9CA157-4D93-8B97-4B16-4E471AAC5E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36" y="0"/>
            <a:ext cx="12173964" cy="6858000"/>
          </a:xfrm>
          <a:prstGeom prst="rect">
            <a:avLst/>
          </a:prstGeom>
        </p:spPr>
      </p:pic>
    </p:spTree>
    <p:custDataLst>
      <p:tags r:id="rId1"/>
    </p:custDataLst>
    <p:extLst>
      <p:ext uri="{BB962C8B-B14F-4D97-AF65-F5344CB8AC3E}">
        <p14:creationId xmlns:p14="http://schemas.microsoft.com/office/powerpoint/2010/main" val="204360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3" title="ELLIPSES · Warp, Waves, and Wrinkles">
            <a:hlinkClick r:id="" action="ppaction://media"/>
            <a:extLst>
              <a:ext uri="{FF2B5EF4-FFF2-40B4-BE49-F238E27FC236}">
                <a16:creationId xmlns:a16="http://schemas.microsoft.com/office/drawing/2014/main" id="{2398AA32-E516-CCA0-E84B-62E2891DAE4F}"/>
              </a:ext>
            </a:extLst>
          </p:cNvPr>
          <p:cNvPicPr>
            <a:picLocks noRot="1" noChangeAspect="1"/>
          </p:cNvPicPr>
          <p:nvPr>
            <a:videoFile r:link="rId2"/>
          </p:nvPr>
        </p:nvPicPr>
        <p:blipFill>
          <a:blip r:embed="rId5"/>
          <a:stretch>
            <a:fillRect/>
          </a:stretch>
        </p:blipFill>
        <p:spPr>
          <a:xfrm>
            <a:off x="190500" y="92392"/>
            <a:ext cx="11811000" cy="6673215"/>
          </a:xfrm>
          <a:prstGeom prst="rect">
            <a:avLst/>
          </a:prstGeom>
        </p:spPr>
      </p:pic>
    </p:spTree>
    <p:custDataLst>
      <p:tags r:id="rId1"/>
    </p:custDataLst>
    <p:extLst>
      <p:ext uri="{BB962C8B-B14F-4D97-AF65-F5344CB8AC3E}">
        <p14:creationId xmlns:p14="http://schemas.microsoft.com/office/powerpoint/2010/main" val="183005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1" title="2022-7-17-denver">
            <a:hlinkClick r:id="" action="ppaction://media"/>
            <a:extLst>
              <a:ext uri="{FF2B5EF4-FFF2-40B4-BE49-F238E27FC236}">
                <a16:creationId xmlns:a16="http://schemas.microsoft.com/office/drawing/2014/main" id="{EB32A9FB-5A39-FD63-910B-6473E4A310E3}"/>
              </a:ext>
            </a:extLst>
          </p:cNvPr>
          <p:cNvPicPr>
            <a:picLocks noRot="1" noChangeAspect="1"/>
          </p:cNvPicPr>
          <p:nvPr>
            <a:videoFile r:link="rId2"/>
          </p:nvPr>
        </p:nvPicPr>
        <p:blipFill>
          <a:blip r:embed="rId5"/>
          <a:stretch>
            <a:fillRect/>
          </a:stretch>
        </p:blipFill>
        <p:spPr>
          <a:xfrm>
            <a:off x="190500" y="92392"/>
            <a:ext cx="11811000" cy="6673215"/>
          </a:xfrm>
          <a:prstGeom prst="rect">
            <a:avLst/>
          </a:prstGeom>
        </p:spPr>
      </p:pic>
    </p:spTree>
    <p:custDataLst>
      <p:tags r:id="rId1"/>
    </p:custDataLst>
    <p:extLst>
      <p:ext uri="{BB962C8B-B14F-4D97-AF65-F5344CB8AC3E}">
        <p14:creationId xmlns:p14="http://schemas.microsoft.com/office/powerpoint/2010/main" val="104242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ck on a building&#10;&#10;Description automatically generated with medium confidence">
            <a:extLst>
              <a:ext uri="{FF2B5EF4-FFF2-40B4-BE49-F238E27FC236}">
                <a16:creationId xmlns:a16="http://schemas.microsoft.com/office/drawing/2014/main" id="{4C78B4C7-2AE0-1BA1-B0BF-FCE0F4A5FF91}"/>
              </a:ext>
            </a:extLst>
          </p:cNvPr>
          <p:cNvPicPr>
            <a:picLocks noChangeAspect="1"/>
          </p:cNvPicPr>
          <p:nvPr/>
        </p:nvPicPr>
        <p:blipFill rotWithShape="1">
          <a:blip r:embed="rId3">
            <a:extLst>
              <a:ext uri="{28A0092B-C50C-407E-A947-70E740481C1C}">
                <a14:useLocalDpi xmlns:a14="http://schemas.microsoft.com/office/drawing/2010/main" val="0"/>
              </a:ext>
            </a:extLst>
          </a:blip>
          <a:srcRect l="434" r="21014" b="-1"/>
          <a:stretch/>
        </p:blipFill>
        <p:spPr>
          <a:xfrm>
            <a:off x="20" y="10"/>
            <a:ext cx="4003019" cy="3388883"/>
          </a:xfrm>
          <a:prstGeom prst="rect">
            <a:avLst/>
          </a:prstGeom>
        </p:spPr>
      </p:pic>
      <p:pic>
        <p:nvPicPr>
          <p:cNvPr id="7" name="Picture 6" descr="A person standing on a rock&#10;&#10;Description automatically generated with medium confidence">
            <a:extLst>
              <a:ext uri="{FF2B5EF4-FFF2-40B4-BE49-F238E27FC236}">
                <a16:creationId xmlns:a16="http://schemas.microsoft.com/office/drawing/2014/main" id="{ECA1D83B-24F2-5EB3-59FC-F3F6F2B2AACD}"/>
              </a:ext>
            </a:extLst>
          </p:cNvPr>
          <p:cNvPicPr>
            <a:picLocks noChangeAspect="1"/>
          </p:cNvPicPr>
          <p:nvPr/>
        </p:nvPicPr>
        <p:blipFill rotWithShape="1">
          <a:blip r:embed="rId4">
            <a:extLst>
              <a:ext uri="{28A0092B-C50C-407E-A947-70E740481C1C}">
                <a14:useLocalDpi xmlns:a14="http://schemas.microsoft.com/office/drawing/2010/main" val="0"/>
              </a:ext>
            </a:extLst>
          </a:blip>
          <a:srcRect l="12830" r="8272"/>
          <a:stretch/>
        </p:blipFill>
        <p:spPr>
          <a:xfrm>
            <a:off x="4094479" y="10"/>
            <a:ext cx="4014047" cy="3383270"/>
          </a:xfrm>
          <a:prstGeom prst="rect">
            <a:avLst/>
          </a:prstGeom>
        </p:spPr>
      </p:pic>
      <p:pic>
        <p:nvPicPr>
          <p:cNvPr id="11" name="Picture 10" descr="A picture containing text, building, outdoor, ground&#10;&#10;Description automatically generated">
            <a:extLst>
              <a:ext uri="{FF2B5EF4-FFF2-40B4-BE49-F238E27FC236}">
                <a16:creationId xmlns:a16="http://schemas.microsoft.com/office/drawing/2014/main" id="{4DD40267-A523-24E3-5882-928F8BD04985}"/>
              </a:ext>
            </a:extLst>
          </p:cNvPr>
          <p:cNvPicPr>
            <a:picLocks noChangeAspect="1"/>
          </p:cNvPicPr>
          <p:nvPr/>
        </p:nvPicPr>
        <p:blipFill rotWithShape="1">
          <a:blip r:embed="rId5">
            <a:extLst>
              <a:ext uri="{28A0092B-C50C-407E-A947-70E740481C1C}">
                <a14:useLocalDpi xmlns:a14="http://schemas.microsoft.com/office/drawing/2010/main" val="0"/>
              </a:ext>
            </a:extLst>
          </a:blip>
          <a:srcRect l="19788" r="1529"/>
          <a:stretch/>
        </p:blipFill>
        <p:spPr>
          <a:xfrm>
            <a:off x="8188960" y="10"/>
            <a:ext cx="4003039" cy="3383270"/>
          </a:xfrm>
          <a:prstGeom prst="rect">
            <a:avLst/>
          </a:prstGeom>
        </p:spPr>
      </p:pic>
      <p:pic>
        <p:nvPicPr>
          <p:cNvPr id="9" name="Picture 8" descr="A picture containing building, outdoor, sky, old&#10;&#10;Description automatically generated">
            <a:extLst>
              <a:ext uri="{FF2B5EF4-FFF2-40B4-BE49-F238E27FC236}">
                <a16:creationId xmlns:a16="http://schemas.microsoft.com/office/drawing/2014/main" id="{C0EF7652-0105-60F7-171F-6010BD80E55A}"/>
              </a:ext>
            </a:extLst>
          </p:cNvPr>
          <p:cNvPicPr>
            <a:picLocks noChangeAspect="1"/>
          </p:cNvPicPr>
          <p:nvPr/>
        </p:nvPicPr>
        <p:blipFill rotWithShape="1">
          <a:blip r:embed="rId6">
            <a:extLst>
              <a:ext uri="{28A0092B-C50C-407E-A947-70E740481C1C}">
                <a14:useLocalDpi xmlns:a14="http://schemas.microsoft.com/office/drawing/2010/main" val="0"/>
              </a:ext>
            </a:extLst>
          </a:blip>
          <a:srcRect l="16624" r="4824" b="-2"/>
          <a:stretch/>
        </p:blipFill>
        <p:spPr>
          <a:xfrm>
            <a:off x="20" y="3469102"/>
            <a:ext cx="4003019" cy="3388893"/>
          </a:xfrm>
          <a:prstGeom prst="rect">
            <a:avLst/>
          </a:prstGeom>
        </p:spPr>
      </p:pic>
      <p:pic>
        <p:nvPicPr>
          <p:cNvPr id="5" name="Picture 4" descr="A picture containing outdoor, water&#10;&#10;Description automatically generated">
            <a:extLst>
              <a:ext uri="{FF2B5EF4-FFF2-40B4-BE49-F238E27FC236}">
                <a16:creationId xmlns:a16="http://schemas.microsoft.com/office/drawing/2014/main" id="{F9CD58E5-CE7B-D9DE-A2C9-949AA76CC7B8}"/>
              </a:ext>
            </a:extLst>
          </p:cNvPr>
          <p:cNvPicPr>
            <a:picLocks noChangeAspect="1"/>
          </p:cNvPicPr>
          <p:nvPr/>
        </p:nvPicPr>
        <p:blipFill rotWithShape="1">
          <a:blip r:embed="rId7">
            <a:extLst>
              <a:ext uri="{28A0092B-C50C-407E-A947-70E740481C1C}">
                <a14:useLocalDpi xmlns:a14="http://schemas.microsoft.com/office/drawing/2010/main" val="0"/>
              </a:ext>
            </a:extLst>
          </a:blip>
          <a:srcRect l="14393" r="6708" b="-1"/>
          <a:stretch/>
        </p:blipFill>
        <p:spPr>
          <a:xfrm>
            <a:off x="4094479" y="3469102"/>
            <a:ext cx="4014047" cy="3383280"/>
          </a:xfrm>
          <a:prstGeom prst="rect">
            <a:avLst/>
          </a:prstGeom>
        </p:spPr>
      </p:pic>
      <p:pic>
        <p:nvPicPr>
          <p:cNvPr id="13" name="Picture 12" descr="A couple of men posing for a picture&#10;&#10;Description automatically generated with low confidence">
            <a:extLst>
              <a:ext uri="{FF2B5EF4-FFF2-40B4-BE49-F238E27FC236}">
                <a16:creationId xmlns:a16="http://schemas.microsoft.com/office/drawing/2014/main" id="{8C9FB07F-C93A-D8DD-DDEA-9127ED2471CC}"/>
              </a:ext>
            </a:extLst>
          </p:cNvPr>
          <p:cNvPicPr>
            <a:picLocks noChangeAspect="1"/>
          </p:cNvPicPr>
          <p:nvPr/>
        </p:nvPicPr>
        <p:blipFill rotWithShape="1">
          <a:blip r:embed="rId8">
            <a:extLst>
              <a:ext uri="{28A0092B-C50C-407E-A947-70E740481C1C}">
                <a14:useLocalDpi xmlns:a14="http://schemas.microsoft.com/office/drawing/2010/main" val="0"/>
              </a:ext>
            </a:extLst>
          </a:blip>
          <a:srcRect l="5392" r="16272" b="-2"/>
          <a:stretch/>
        </p:blipFill>
        <p:spPr>
          <a:xfrm>
            <a:off x="8199966" y="3469102"/>
            <a:ext cx="3992034" cy="3388893"/>
          </a:xfrm>
          <a:prstGeom prst="rect">
            <a:avLst/>
          </a:prstGeom>
        </p:spPr>
      </p:pic>
    </p:spTree>
    <p:extLst>
      <p:ext uri="{BB962C8B-B14F-4D97-AF65-F5344CB8AC3E}">
        <p14:creationId xmlns:p14="http://schemas.microsoft.com/office/powerpoint/2010/main" val="1034100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B4924FE3-8557-4731-8ACE-28D97BB54C35}"/>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Emma Day</a:t>
            </a:r>
            <a:endParaRPr lang="en-US" b="1" dirty="0">
              <a:solidFill>
                <a:schemeClr val="tx1"/>
              </a:solidFill>
              <a:latin typeface="Bodoni MT" panose="02070603080606020203" pitchFamily="18" charset="0"/>
            </a:endParaRPr>
          </a:p>
        </p:txBody>
      </p:sp>
      <p:sp>
        <p:nvSpPr>
          <p:cNvPr id="5" name="TextBox 4">
            <a:extLst>
              <a:ext uri="{FF2B5EF4-FFF2-40B4-BE49-F238E27FC236}">
                <a16:creationId xmlns:a16="http://schemas.microsoft.com/office/drawing/2014/main" id="{898E0436-5B2D-4042-A2D6-A7DA71A69CD3}"/>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ELLIPSES Music Director / David’s Driver</a:t>
            </a:r>
          </a:p>
        </p:txBody>
      </p:sp>
      <p:pic>
        <p:nvPicPr>
          <p:cNvPr id="6" name="Picture 5">
            <a:extLst>
              <a:ext uri="{FF2B5EF4-FFF2-40B4-BE49-F238E27FC236}">
                <a16:creationId xmlns:a16="http://schemas.microsoft.com/office/drawing/2014/main" id="{FA57C25A-1B84-4B70-805B-5C63FE54832D}"/>
              </a:ext>
            </a:extLst>
          </p:cNvPr>
          <p:cNvPicPr>
            <a:picLocks noChangeAspect="1"/>
          </p:cNvPicPr>
          <p:nvPr/>
        </p:nvPicPr>
        <p:blipFill>
          <a:blip r:embed="rId3">
            <a:extLst>
              <a:ext uri="{28A0092B-C50C-407E-A947-70E740481C1C}">
                <a14:useLocalDpi xmlns:a14="http://schemas.microsoft.com/office/drawing/2010/main" val="0"/>
              </a:ext>
            </a:extLst>
          </a:blip>
          <a:srcRect l="10709" r="10709"/>
          <a:stretch/>
        </p:blipFill>
        <p:spPr>
          <a:xfrm>
            <a:off x="4976026" y="640533"/>
            <a:ext cx="6572506" cy="5562301"/>
          </a:xfrm>
          <a:prstGeom prst="rect">
            <a:avLst/>
          </a:prstGeom>
        </p:spPr>
      </p:pic>
      <p:pic>
        <p:nvPicPr>
          <p:cNvPr id="7" name="Picture 6">
            <a:extLst>
              <a:ext uri="{FF2B5EF4-FFF2-40B4-BE49-F238E27FC236}">
                <a16:creationId xmlns:a16="http://schemas.microsoft.com/office/drawing/2014/main" id="{55B7B625-B4A0-4B7D-9A3F-122797CA0AA5}"/>
              </a:ext>
            </a:extLst>
          </p:cNvPr>
          <p:cNvPicPr>
            <a:picLocks noChangeAspect="1"/>
          </p:cNvPicPr>
          <p:nvPr/>
        </p:nvPicPr>
        <p:blipFill>
          <a:blip r:embed="rId4">
            <a:extLst>
              <a:ext uri="{28A0092B-C50C-407E-A947-70E740481C1C}">
                <a14:useLocalDpi xmlns:a14="http://schemas.microsoft.com/office/drawing/2010/main" val="0"/>
              </a:ext>
            </a:extLst>
          </a:blip>
          <a:srcRect l="13946" r="13946"/>
          <a:stretch/>
        </p:blipFill>
        <p:spPr>
          <a:xfrm>
            <a:off x="643467" y="640534"/>
            <a:ext cx="4010829" cy="5562301"/>
          </a:xfrm>
          <a:prstGeom prst="rect">
            <a:avLst/>
          </a:prstGeom>
        </p:spPr>
      </p:pic>
    </p:spTree>
    <p:extLst>
      <p:ext uri="{BB962C8B-B14F-4D97-AF65-F5344CB8AC3E}">
        <p14:creationId xmlns:p14="http://schemas.microsoft.com/office/powerpoint/2010/main" val="825077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outside&#10;&#10;Description automatically generated with low confidence">
            <a:extLst>
              <a:ext uri="{FF2B5EF4-FFF2-40B4-BE49-F238E27FC236}">
                <a16:creationId xmlns:a16="http://schemas.microsoft.com/office/drawing/2014/main" id="{09631C95-E36D-979D-1E93-56CC2FA0A7D0}"/>
              </a:ext>
            </a:extLst>
          </p:cNvPr>
          <p:cNvPicPr>
            <a:picLocks noChangeAspect="1"/>
          </p:cNvPicPr>
          <p:nvPr/>
        </p:nvPicPr>
        <p:blipFill rotWithShape="1">
          <a:blip r:embed="rId3">
            <a:extLst>
              <a:ext uri="{28A0092B-C50C-407E-A947-70E740481C1C}">
                <a14:useLocalDpi xmlns:a14="http://schemas.microsoft.com/office/drawing/2010/main" val="0"/>
              </a:ext>
            </a:extLst>
          </a:blip>
          <a:srcRect t="14150" r="-3" b="-3"/>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3" name="Picture 2" descr="A street with houses along it&#10;&#10;Description automatically generated with low confidence">
            <a:extLst>
              <a:ext uri="{FF2B5EF4-FFF2-40B4-BE49-F238E27FC236}">
                <a16:creationId xmlns:a16="http://schemas.microsoft.com/office/drawing/2014/main" id="{393867BE-7137-7DA9-EBC4-BC6A7F91DFFF}"/>
              </a:ext>
            </a:extLst>
          </p:cNvPr>
          <p:cNvPicPr>
            <a:picLocks noChangeAspect="1"/>
          </p:cNvPicPr>
          <p:nvPr/>
        </p:nvPicPr>
        <p:blipFill rotWithShape="1">
          <a:blip r:embed="rId4">
            <a:extLst>
              <a:ext uri="{28A0092B-C50C-407E-A947-70E740481C1C}">
                <a14:useLocalDpi xmlns:a14="http://schemas.microsoft.com/office/drawing/2010/main" val="0"/>
              </a:ext>
            </a:extLst>
          </a:blip>
          <a:srcRect t="17636" b="26605"/>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7" name="Picture 6" descr="A picture containing text, grass, outdoor, sign&#10;&#10;Description automatically generated">
            <a:extLst>
              <a:ext uri="{FF2B5EF4-FFF2-40B4-BE49-F238E27FC236}">
                <a16:creationId xmlns:a16="http://schemas.microsoft.com/office/drawing/2014/main" id="{B8DCE1C5-CC7D-8F3D-538D-5E65496DBA0B}"/>
              </a:ext>
            </a:extLst>
          </p:cNvPr>
          <p:cNvPicPr>
            <a:picLocks noChangeAspect="1"/>
          </p:cNvPicPr>
          <p:nvPr/>
        </p:nvPicPr>
        <p:blipFill rotWithShape="1">
          <a:blip r:embed="rId5">
            <a:extLst>
              <a:ext uri="{28A0092B-C50C-407E-A947-70E740481C1C}">
                <a14:useLocalDpi xmlns:a14="http://schemas.microsoft.com/office/drawing/2010/main" val="0"/>
              </a:ext>
            </a:extLst>
          </a:blip>
          <a:srcRect l="9243" r="18002"/>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1596651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1" title="2022-7-20-colorado">
            <a:hlinkClick r:id="" action="ppaction://media"/>
            <a:extLst>
              <a:ext uri="{FF2B5EF4-FFF2-40B4-BE49-F238E27FC236}">
                <a16:creationId xmlns:a16="http://schemas.microsoft.com/office/drawing/2014/main" id="{60665FF1-20C2-3426-1D7A-BEC90582525B}"/>
              </a:ext>
            </a:extLst>
          </p:cNvPr>
          <p:cNvPicPr>
            <a:picLocks noRot="1" noChangeAspect="1"/>
          </p:cNvPicPr>
          <p:nvPr>
            <a:videoFile r:link="rId2"/>
          </p:nvPr>
        </p:nvPicPr>
        <p:blipFill>
          <a:blip r:embed="rId5"/>
          <a:stretch>
            <a:fillRect/>
          </a:stretch>
        </p:blipFill>
        <p:spPr>
          <a:xfrm>
            <a:off x="190500" y="92392"/>
            <a:ext cx="11811000" cy="6673215"/>
          </a:xfrm>
          <a:prstGeom prst="rect">
            <a:avLst/>
          </a:prstGeom>
        </p:spPr>
      </p:pic>
    </p:spTree>
    <p:custDataLst>
      <p:tags r:id="rId1"/>
    </p:custDataLst>
    <p:extLst>
      <p:ext uri="{BB962C8B-B14F-4D97-AF65-F5344CB8AC3E}">
        <p14:creationId xmlns:p14="http://schemas.microsoft.com/office/powerpoint/2010/main" val="177066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8AC4E7-6E2D-4F5C-AB51-5D75EEE83E04}"/>
              </a:ext>
            </a:extLst>
          </p:cNvPr>
          <p:cNvPicPr>
            <a:picLocks noChangeAspect="1"/>
          </p:cNvPicPr>
          <p:nvPr/>
        </p:nvPicPr>
        <p:blipFill>
          <a:blip r:embed="rId4">
            <a:extLst>
              <a:ext uri="{28A0092B-C50C-407E-A947-70E740481C1C}">
                <a14:useLocalDpi xmlns:a14="http://schemas.microsoft.com/office/drawing/2010/main" val="0"/>
              </a:ext>
            </a:extLst>
          </a:blip>
          <a:srcRect t="17326" b="17326"/>
          <a:stretch/>
        </p:blipFill>
        <p:spPr>
          <a:xfrm>
            <a:off x="4493436" y="243"/>
            <a:ext cx="769856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11" name="Picture 10">
            <a:extLst>
              <a:ext uri="{FF2B5EF4-FFF2-40B4-BE49-F238E27FC236}">
                <a16:creationId xmlns:a16="http://schemas.microsoft.com/office/drawing/2014/main" id="{3DBE3040-FDFE-4842-993D-1E5079DFD0FA}"/>
              </a:ext>
            </a:extLst>
          </p:cNvPr>
          <p:cNvPicPr>
            <a:picLocks noChangeAspect="1"/>
          </p:cNvPicPr>
          <p:nvPr/>
        </p:nvPicPr>
        <p:blipFill>
          <a:blip r:embed="rId5">
            <a:extLst>
              <a:ext uri="{28A0092B-C50C-407E-A947-70E740481C1C}">
                <a14:useLocalDpi xmlns:a14="http://schemas.microsoft.com/office/drawing/2010/main" val="0"/>
              </a:ext>
            </a:extLst>
          </a:blip>
          <a:srcRect t="7038" b="7038"/>
          <a:stretch/>
        </p:blipFill>
        <p:spPr>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2" name="Picture 11">
            <a:extLst>
              <a:ext uri="{FF2B5EF4-FFF2-40B4-BE49-F238E27FC236}">
                <a16:creationId xmlns:a16="http://schemas.microsoft.com/office/drawing/2014/main" id="{5631FDFE-E304-47CD-8817-D91AC1C7A268}"/>
              </a:ext>
            </a:extLst>
          </p:cNvPr>
          <p:cNvPicPr>
            <a:picLocks noChangeAspect="1"/>
          </p:cNvPicPr>
          <p:nvPr/>
        </p:nvPicPr>
        <p:blipFill>
          <a:blip r:embed="rId6">
            <a:extLst>
              <a:ext uri="{28A0092B-C50C-407E-A947-70E740481C1C}">
                <a14:useLocalDpi xmlns:a14="http://schemas.microsoft.com/office/drawing/2010/main" val="0"/>
              </a:ext>
            </a:extLst>
          </a:blip>
          <a:srcRect t="6895" b="6895"/>
          <a:stretch/>
        </p:blipFill>
        <p:spPr>
          <a:xfrm>
            <a:off x="6350089" y="3511295"/>
            <a:ext cx="5841911"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13" name="Picture 12">
            <a:extLst>
              <a:ext uri="{FF2B5EF4-FFF2-40B4-BE49-F238E27FC236}">
                <a16:creationId xmlns:a16="http://schemas.microsoft.com/office/drawing/2014/main" id="{8D18F053-D53D-4F4D-8A6F-60D7749F87C7}"/>
              </a:ext>
            </a:extLst>
          </p:cNvPr>
          <p:cNvPicPr>
            <a:picLocks noChangeAspect="1"/>
          </p:cNvPicPr>
          <p:nvPr/>
        </p:nvPicPr>
        <p:blipFill>
          <a:blip r:embed="rId7">
            <a:extLst>
              <a:ext uri="{28A0092B-C50C-407E-A947-70E740481C1C}">
                <a14:useLocalDpi xmlns:a14="http://schemas.microsoft.com/office/drawing/2010/main" val="0"/>
              </a:ext>
            </a:extLst>
          </a:blip>
          <a:srcRect t="17326" b="17326"/>
          <a:stretch/>
        </p:blipFill>
        <p:spPr>
          <a:xfrm>
            <a:off x="20" y="3511295"/>
            <a:ext cx="769854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pic>
        <p:nvPicPr>
          <p:cNvPr id="5" name="Picture 4" descr="A picture containing grass, outdoor, sky, standing&#10;&#10;Description automatically generated">
            <a:extLst>
              <a:ext uri="{FF2B5EF4-FFF2-40B4-BE49-F238E27FC236}">
                <a16:creationId xmlns:a16="http://schemas.microsoft.com/office/drawing/2014/main" id="{5643FE0B-16C6-6236-E423-163EF6C1F4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16257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835F226-359A-488C-8476-159948957A90}"/>
              </a:ext>
            </a:extLst>
          </p:cNvPr>
          <p:cNvSpPr txBox="1">
            <a:spLocks/>
          </p:cNvSpPr>
          <p:nvPr/>
        </p:nvSpPr>
        <p:spPr>
          <a:xfrm>
            <a:off x="838200" y="661182"/>
            <a:ext cx="10515600" cy="551578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500" dirty="0">
              <a:effectLst>
                <a:outerShdw blurRad="38100" dist="38100" dir="2700000" algn="tl">
                  <a:srgbClr val="000000">
                    <a:alpha val="43137"/>
                  </a:srgbClr>
                </a:outerShdw>
              </a:effectLst>
              <a:latin typeface="Bodoni MT" panose="02070603080606020203" pitchFamily="18" charset="0"/>
            </a:endParaRPr>
          </a:p>
        </p:txBody>
      </p:sp>
      <p:pic>
        <p:nvPicPr>
          <p:cNvPr id="3" name="Picture 2">
            <a:extLst>
              <a:ext uri="{FF2B5EF4-FFF2-40B4-BE49-F238E27FC236}">
                <a16:creationId xmlns:a16="http://schemas.microsoft.com/office/drawing/2014/main" id="{07FBAC45-A191-422A-B60C-3E03CDBE4D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2337"/>
            <a:ext cx="12192000" cy="6862674"/>
          </a:xfrm>
          <a:prstGeom prst="rect">
            <a:avLst/>
          </a:prstGeom>
        </p:spPr>
      </p:pic>
      <p:pic>
        <p:nvPicPr>
          <p:cNvPr id="2" name="Picture 1">
            <a:extLst>
              <a:ext uri="{FF2B5EF4-FFF2-40B4-BE49-F238E27FC236}">
                <a16:creationId xmlns:a16="http://schemas.microsoft.com/office/drawing/2014/main" id="{465B4A6A-88B6-432B-B4BA-E1D40B13F427}"/>
              </a:ext>
            </a:extLst>
          </p:cNvPr>
          <p:cNvPicPr>
            <a:picLocks noChangeAspect="1"/>
          </p:cNvPicPr>
          <p:nvPr/>
        </p:nvPicPr>
        <p:blipFill>
          <a:blip r:embed="rId5">
            <a:extLst>
              <a:ext uri="{28A0092B-C50C-407E-A947-70E740481C1C}">
                <a14:useLocalDpi xmlns:a14="http://schemas.microsoft.com/office/drawing/2010/main" val="0"/>
              </a:ext>
            </a:extLst>
          </a:blip>
          <a:srcRect t="138" b="138"/>
          <a:stretch/>
        </p:blipFill>
        <p:spPr>
          <a:xfrm>
            <a:off x="0" y="0"/>
            <a:ext cx="12191999" cy="6858000"/>
          </a:xfrm>
          <a:prstGeom prst="rect">
            <a:avLst/>
          </a:prstGeom>
        </p:spPr>
      </p:pic>
      <p:pic>
        <p:nvPicPr>
          <p:cNvPr id="6" name="Picture 5">
            <a:extLst>
              <a:ext uri="{FF2B5EF4-FFF2-40B4-BE49-F238E27FC236}">
                <a16:creationId xmlns:a16="http://schemas.microsoft.com/office/drawing/2014/main" id="{735ACA68-1C28-4A02-F5C1-5E5FE4EA7EB6}"/>
              </a:ext>
            </a:extLst>
          </p:cNvPr>
          <p:cNvPicPr>
            <a:picLocks noChangeAspect="1"/>
          </p:cNvPicPr>
          <p:nvPr/>
        </p:nvPicPr>
        <p:blipFill>
          <a:blip r:embed="rId6">
            <a:extLst>
              <a:ext uri="{28A0092B-C50C-407E-A947-70E740481C1C}">
                <a14:useLocalDpi xmlns:a14="http://schemas.microsoft.com/office/drawing/2010/main" val="0"/>
              </a:ext>
            </a:extLst>
          </a:blip>
          <a:srcRect t="12462" b="12462"/>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22059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1EDE4F55-4290-8E90-B508-740E274C1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6207"/>
          </a:xfrm>
          <a:prstGeom prst="rect">
            <a:avLst/>
          </a:prstGeom>
        </p:spPr>
      </p:pic>
      <p:pic>
        <p:nvPicPr>
          <p:cNvPr id="9" name="Picture 8" descr="Diagram&#10;&#10;Description automatically generated">
            <a:extLst>
              <a:ext uri="{FF2B5EF4-FFF2-40B4-BE49-F238E27FC236}">
                <a16:creationId xmlns:a16="http://schemas.microsoft.com/office/drawing/2014/main" id="{299AE28A-6518-2A79-2E8B-B09D3F5058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
            <a:ext cx="12192000" cy="6856207"/>
          </a:xfrm>
          <a:prstGeom prst="rect">
            <a:avLst/>
          </a:prstGeom>
        </p:spPr>
      </p:pic>
    </p:spTree>
    <p:custDataLst>
      <p:tags r:id="rId1"/>
    </p:custDataLst>
    <p:extLst>
      <p:ext uri="{BB962C8B-B14F-4D97-AF65-F5344CB8AC3E}">
        <p14:creationId xmlns:p14="http://schemas.microsoft.com/office/powerpoint/2010/main" val="288163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in chairs&#10;&#10;Description automatically generated">
            <a:extLst>
              <a:ext uri="{FF2B5EF4-FFF2-40B4-BE49-F238E27FC236}">
                <a16:creationId xmlns:a16="http://schemas.microsoft.com/office/drawing/2014/main" id="{E74B31F6-2D0D-4A94-A6A4-2BC6AAD1B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58963"/>
          </a:xfrm>
          <a:prstGeom prst="rect">
            <a:avLst/>
          </a:prstGeom>
        </p:spPr>
      </p:pic>
      <p:pic>
        <p:nvPicPr>
          <p:cNvPr id="6" name="Picture 5" descr="A group of people in a room&#10;&#10;Description automatically generated with medium confidence">
            <a:extLst>
              <a:ext uri="{FF2B5EF4-FFF2-40B4-BE49-F238E27FC236}">
                <a16:creationId xmlns:a16="http://schemas.microsoft.com/office/drawing/2014/main" id="{C10C4F33-04D9-44D6-A762-A64EB7F95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
            <a:ext cx="12205701" cy="6858001"/>
          </a:xfrm>
          <a:prstGeom prst="rect">
            <a:avLst/>
          </a:prstGeom>
        </p:spPr>
      </p:pic>
      <p:pic>
        <p:nvPicPr>
          <p:cNvPr id="3" name="Picture 2" descr="Text&#10;&#10;Description automatically generated">
            <a:extLst>
              <a:ext uri="{FF2B5EF4-FFF2-40B4-BE49-F238E27FC236}">
                <a16:creationId xmlns:a16="http://schemas.microsoft.com/office/drawing/2014/main" id="{80159813-3A36-433B-BA25-89EC0B6F6E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66875"/>
            <a:ext cx="12192000" cy="3524250"/>
          </a:xfrm>
          <a:prstGeom prst="rect">
            <a:avLst/>
          </a:prstGeom>
        </p:spPr>
      </p:pic>
    </p:spTree>
    <p:custDataLst>
      <p:tags r:id="rId1"/>
    </p:custDataLst>
    <p:extLst>
      <p:ext uri="{BB962C8B-B14F-4D97-AF65-F5344CB8AC3E}">
        <p14:creationId xmlns:p14="http://schemas.microsoft.com/office/powerpoint/2010/main" val="369351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person, indoor, screen&#10;&#10;Description automatically generated">
            <a:extLst>
              <a:ext uri="{FF2B5EF4-FFF2-40B4-BE49-F238E27FC236}">
                <a16:creationId xmlns:a16="http://schemas.microsoft.com/office/drawing/2014/main" id="{4FC1442C-B7BF-4678-93F0-A49EC0206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3" y="0"/>
            <a:ext cx="12180094" cy="6858000"/>
          </a:xfrm>
          <a:prstGeom prst="rect">
            <a:avLst/>
          </a:prstGeom>
        </p:spPr>
      </p:pic>
      <p:pic>
        <p:nvPicPr>
          <p:cNvPr id="3" name="Picture 2" descr="A group of people&#10;&#10;Description automatically generated with low confidence">
            <a:extLst>
              <a:ext uri="{FF2B5EF4-FFF2-40B4-BE49-F238E27FC236}">
                <a16:creationId xmlns:a16="http://schemas.microsoft.com/office/drawing/2014/main" id="{E3BD5EB8-8547-48DC-A221-DA9A7C49D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
            <a:ext cx="12191999" cy="6857999"/>
          </a:xfrm>
          <a:prstGeom prst="rect">
            <a:avLst/>
          </a:prstGeom>
        </p:spPr>
      </p:pic>
      <p:pic>
        <p:nvPicPr>
          <p:cNvPr id="10" name="Picture 9" descr="A collage of people&#10;&#10;Description automatically generated with medium confidence">
            <a:extLst>
              <a:ext uri="{FF2B5EF4-FFF2-40B4-BE49-F238E27FC236}">
                <a16:creationId xmlns:a16="http://schemas.microsoft.com/office/drawing/2014/main" id="{E86009AF-9499-458B-9292-E977FC9CA8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71544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ircle(i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ark&#10;&#10;Description automatically generated">
            <a:extLst>
              <a:ext uri="{FF2B5EF4-FFF2-40B4-BE49-F238E27FC236}">
                <a16:creationId xmlns:a16="http://schemas.microsoft.com/office/drawing/2014/main" id="{FA505B9E-5527-4F6B-D69B-FCE4245D3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6" name="TextBox 5">
            <a:extLst>
              <a:ext uri="{FF2B5EF4-FFF2-40B4-BE49-F238E27FC236}">
                <a16:creationId xmlns:a16="http://schemas.microsoft.com/office/drawing/2014/main" id="{7244B4FA-634A-1CF2-CB25-E12F0882B166}"/>
              </a:ext>
            </a:extLst>
          </p:cNvPr>
          <p:cNvSpPr txBox="1"/>
          <p:nvPr/>
        </p:nvSpPr>
        <p:spPr>
          <a:xfrm>
            <a:off x="267925" y="1624094"/>
            <a:ext cx="11656150" cy="4339650"/>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Development</a:t>
            </a:r>
            <a:endParaRPr lang="en-US" sz="2000" i="0" u="sng"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o 2020-21: Working Title Playwrights Apprenticeship</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o 4 Readings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o </a:t>
            </a:r>
            <a:r>
              <a:rPr lang="en-US" sz="280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July 2021</a:t>
            </a:r>
            <a:r>
              <a:rPr lang="en-US" sz="2800" i="0" u="none"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 Concert Reading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o Raised $2020 from 13 donors</a:t>
            </a:r>
          </a:p>
          <a:p>
            <a:r>
              <a:rPr lang="en-US" sz="3200" i="0" u="none"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o 2021-22: Theater Resources Unlimited</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o 3 Musical Workshops</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o December 2021: Director Lab</a:t>
            </a:r>
          </a:p>
          <a:p>
            <a:r>
              <a:rPr lang="en-US" sz="2800" i="0" u="none" strike="noStrike" baseline="0" dirty="0">
                <a:ln w="0">
                  <a:solidFill>
                    <a:schemeClr val="tx1"/>
                  </a:solidFill>
                </a:ln>
                <a:effectLst>
                  <a:outerShdw blurRad="38100" dist="19050" dir="2700000" algn="tl" rotWithShape="0">
                    <a:schemeClr val="dk1">
                      <a:alpha val="40000"/>
                    </a:schemeClr>
                  </a:outerShdw>
                </a:effectLst>
                <a:latin typeface="Bodoni MT" panose="02070603080606020203" pitchFamily="18" charset="0"/>
              </a:rPr>
              <a:t>o ELLIPSES became 2022 Eugene O’Neill Theater Center Semifinalist</a:t>
            </a:r>
          </a:p>
        </p:txBody>
      </p:sp>
      <p:pic>
        <p:nvPicPr>
          <p:cNvPr id="10" name="Picture 9" descr="Logo&#10;&#10;Description automatically generated">
            <a:extLst>
              <a:ext uri="{FF2B5EF4-FFF2-40B4-BE49-F238E27FC236}">
                <a16:creationId xmlns:a16="http://schemas.microsoft.com/office/drawing/2014/main" id="{B28DB179-8FF1-741C-2DF1-96EECC187D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440" y="2981220"/>
            <a:ext cx="2920635" cy="1625397"/>
          </a:xfrm>
          <a:prstGeom prst="rect">
            <a:avLst/>
          </a:prstGeom>
        </p:spPr>
      </p:pic>
      <p:pic>
        <p:nvPicPr>
          <p:cNvPr id="16" name="Picture 15">
            <a:extLst>
              <a:ext uri="{FF2B5EF4-FFF2-40B4-BE49-F238E27FC236}">
                <a16:creationId xmlns:a16="http://schemas.microsoft.com/office/drawing/2014/main" id="{332FF7EA-2D14-FCA1-9FAA-AC330F00D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998" y="0"/>
            <a:ext cx="6095999" cy="1460915"/>
          </a:xfrm>
          <a:prstGeom prst="rect">
            <a:avLst/>
          </a:prstGeom>
        </p:spPr>
      </p:pic>
      <p:pic>
        <p:nvPicPr>
          <p:cNvPr id="4" name="Picture 3" descr="A person on a stage in front of a crowd of people&#10;&#10;Description automatically generated with medium confidence">
            <a:extLst>
              <a:ext uri="{FF2B5EF4-FFF2-40B4-BE49-F238E27FC236}">
                <a16:creationId xmlns:a16="http://schemas.microsoft.com/office/drawing/2014/main" id="{F80C2EA7-EB05-E471-911D-668B4D2690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551" y="0"/>
            <a:ext cx="10278894" cy="6858000"/>
          </a:xfrm>
          <a:prstGeom prst="rect">
            <a:avLst/>
          </a:prstGeom>
        </p:spPr>
      </p:pic>
      <p:pic>
        <p:nvPicPr>
          <p:cNvPr id="7" name="Picture 6" descr="A picture containing businesscard&#10;&#10;Description automatically generated">
            <a:extLst>
              <a:ext uri="{FF2B5EF4-FFF2-40B4-BE49-F238E27FC236}">
                <a16:creationId xmlns:a16="http://schemas.microsoft.com/office/drawing/2014/main" id="{D639DB3A-E752-1381-C532-E0969E5F23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7086" y="0"/>
            <a:ext cx="6537828" cy="6858000"/>
          </a:xfrm>
          <a:prstGeom prst="rect">
            <a:avLst/>
          </a:prstGeom>
        </p:spPr>
      </p:pic>
    </p:spTree>
    <p:custDataLst>
      <p:tags r:id="rId1"/>
    </p:custDataLst>
    <p:extLst>
      <p:ext uri="{BB962C8B-B14F-4D97-AF65-F5344CB8AC3E}">
        <p14:creationId xmlns:p14="http://schemas.microsoft.com/office/powerpoint/2010/main" val="373905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D7276F-59A8-4D7B-BBAD-8B33072EE76D}"/>
              </a:ext>
            </a:extLst>
          </p:cNvPr>
          <p:cNvPicPr>
            <a:picLocks noChangeAspect="1"/>
          </p:cNvPicPr>
          <p:nvPr/>
        </p:nvPicPr>
        <p:blipFill>
          <a:blip r:embed="rId3">
            <a:extLst>
              <a:ext uri="{28A0092B-C50C-407E-A947-70E740481C1C}">
                <a14:useLocalDpi xmlns:a14="http://schemas.microsoft.com/office/drawing/2010/main" val="0"/>
              </a:ext>
            </a:extLst>
          </a:blip>
          <a:srcRect l="16568" r="16568"/>
          <a:stretch/>
        </p:blipFill>
        <p:spPr>
          <a:xfrm>
            <a:off x="6176433" y="10"/>
            <a:ext cx="6015567"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5" name="Picture 4" descr="A group of men posing for a photo&#10;&#10;Description automatically generated">
            <a:extLst>
              <a:ext uri="{FF2B5EF4-FFF2-40B4-BE49-F238E27FC236}">
                <a16:creationId xmlns:a16="http://schemas.microsoft.com/office/drawing/2014/main" id="{04ECEB7D-AE51-4738-9CA8-64C7AD8C603D}"/>
              </a:ext>
            </a:extLst>
          </p:cNvPr>
          <p:cNvPicPr>
            <a:picLocks noChangeAspect="1"/>
          </p:cNvPicPr>
          <p:nvPr/>
        </p:nvPicPr>
        <p:blipFill rotWithShape="1">
          <a:blip r:embed="rId4">
            <a:extLst>
              <a:ext uri="{28A0092B-C50C-407E-A947-70E740481C1C}">
                <a14:useLocalDpi xmlns:a14="http://schemas.microsoft.com/office/drawing/2010/main" val="0"/>
              </a:ext>
            </a:extLst>
          </a:blip>
          <a:srcRect l="12112" r="3561" b="-3"/>
          <a:stretch/>
        </p:blipFill>
        <p:spPr>
          <a:xfrm>
            <a:off x="20" y="4069976"/>
            <a:ext cx="3535311" cy="2788023"/>
          </a:xfrm>
          <a:prstGeom prst="rect">
            <a:avLst/>
          </a:prstGeom>
        </p:spPr>
      </p:pic>
      <p:pic>
        <p:nvPicPr>
          <p:cNvPr id="11" name="Picture 10">
            <a:extLst>
              <a:ext uri="{FF2B5EF4-FFF2-40B4-BE49-F238E27FC236}">
                <a16:creationId xmlns:a16="http://schemas.microsoft.com/office/drawing/2014/main" id="{1BE46217-7B1F-460C-B40B-01BDB6231B55}"/>
              </a:ext>
            </a:extLst>
          </p:cNvPr>
          <p:cNvPicPr>
            <a:picLocks noChangeAspect="1"/>
          </p:cNvPicPr>
          <p:nvPr/>
        </p:nvPicPr>
        <p:blipFill>
          <a:blip r:embed="rId5">
            <a:extLst>
              <a:ext uri="{28A0092B-C50C-407E-A947-70E740481C1C}">
                <a14:useLocalDpi xmlns:a14="http://schemas.microsoft.com/office/drawing/2010/main" val="0"/>
              </a:ext>
            </a:extLst>
          </a:blip>
          <a:srcRect t="3120" b="3120"/>
          <a:stretch/>
        </p:blipFill>
        <p:spPr>
          <a:xfrm>
            <a:off x="3696199" y="3257176"/>
            <a:ext cx="4789093" cy="3600824"/>
          </a:xfrm>
          <a:prstGeom prst="rect">
            <a:avLst/>
          </a:prstGeom>
        </p:spPr>
      </p:pic>
      <p:pic>
        <p:nvPicPr>
          <p:cNvPr id="7" name="Picture 6">
            <a:extLst>
              <a:ext uri="{FF2B5EF4-FFF2-40B4-BE49-F238E27FC236}">
                <a16:creationId xmlns:a16="http://schemas.microsoft.com/office/drawing/2014/main" id="{EAAFE476-20E7-45A0-9453-0E7D150949D9}"/>
              </a:ext>
            </a:extLst>
          </p:cNvPr>
          <p:cNvPicPr>
            <a:picLocks noChangeAspect="1"/>
          </p:cNvPicPr>
          <p:nvPr/>
        </p:nvPicPr>
        <p:blipFill>
          <a:blip r:embed="rId6">
            <a:extLst>
              <a:ext uri="{28A0092B-C50C-407E-A947-70E740481C1C}">
                <a14:useLocalDpi xmlns:a14="http://schemas.microsoft.com/office/drawing/2010/main" val="0"/>
              </a:ext>
            </a:extLst>
          </a:blip>
          <a:srcRect t="4238" b="4238"/>
          <a:stretch/>
        </p:blipFill>
        <p:spPr>
          <a:xfrm>
            <a:off x="1" y="10"/>
            <a:ext cx="6015567"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3" name="Picture 2">
            <a:extLst>
              <a:ext uri="{FF2B5EF4-FFF2-40B4-BE49-F238E27FC236}">
                <a16:creationId xmlns:a16="http://schemas.microsoft.com/office/drawing/2014/main" id="{61958583-B88E-44ED-A90E-28D28BA7A10D}"/>
              </a:ext>
            </a:extLst>
          </p:cNvPr>
          <p:cNvPicPr>
            <a:picLocks noChangeAspect="1"/>
          </p:cNvPicPr>
          <p:nvPr/>
        </p:nvPicPr>
        <p:blipFill>
          <a:blip r:embed="rId7">
            <a:extLst>
              <a:ext uri="{28A0092B-C50C-407E-A947-70E740481C1C}">
                <a14:useLocalDpi xmlns:a14="http://schemas.microsoft.com/office/drawing/2010/main" val="0"/>
              </a:ext>
            </a:extLst>
          </a:blip>
          <a:srcRect l="4595" r="4595"/>
          <a:stretch/>
        </p:blipFill>
        <p:spPr>
          <a:xfrm>
            <a:off x="8646161" y="4069976"/>
            <a:ext cx="3545840" cy="2788024"/>
          </a:xfrm>
          <a:prstGeom prst="rect">
            <a:avLst/>
          </a:prstGeom>
        </p:spPr>
      </p:pic>
      <p:pic>
        <p:nvPicPr>
          <p:cNvPr id="15" name="Picture 14">
            <a:extLst>
              <a:ext uri="{FF2B5EF4-FFF2-40B4-BE49-F238E27FC236}">
                <a16:creationId xmlns:a16="http://schemas.microsoft.com/office/drawing/2014/main" id="{35BE5A05-0AF3-463B-8EB1-DC79193EA6FC}"/>
              </a:ext>
            </a:extLst>
          </p:cNvPr>
          <p:cNvPicPr>
            <a:picLocks noChangeAspect="1"/>
          </p:cNvPicPr>
          <p:nvPr/>
        </p:nvPicPr>
        <p:blipFill>
          <a:blip r:embed="rId8">
            <a:extLst>
              <a:ext uri="{28A0092B-C50C-407E-A947-70E740481C1C}">
                <a14:useLocalDpi xmlns:a14="http://schemas.microsoft.com/office/drawing/2010/main" val="0"/>
              </a:ext>
            </a:extLst>
          </a:blip>
          <a:srcRect l="2647" r="2647"/>
          <a:stretch/>
        </p:blipFill>
        <p:spPr>
          <a:xfrm>
            <a:off x="-1" y="4069966"/>
            <a:ext cx="3535331" cy="2788024"/>
          </a:xfrm>
          <a:prstGeom prst="rect">
            <a:avLst/>
          </a:prstGeom>
        </p:spPr>
      </p:pic>
    </p:spTree>
    <p:extLst>
      <p:ext uri="{BB962C8B-B14F-4D97-AF65-F5344CB8AC3E}">
        <p14:creationId xmlns:p14="http://schemas.microsoft.com/office/powerpoint/2010/main" val="46035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4" title="Showcase Backup Plan Stream!">
            <a:hlinkClick r:id="" action="ppaction://media"/>
            <a:extLst>
              <a:ext uri="{FF2B5EF4-FFF2-40B4-BE49-F238E27FC236}">
                <a16:creationId xmlns:a16="http://schemas.microsoft.com/office/drawing/2014/main" id="{0E74EC7B-5F3C-FAE7-7FF6-0B63596E6463}"/>
              </a:ext>
            </a:extLst>
          </p:cNvPr>
          <p:cNvPicPr>
            <a:picLocks noRot="1" noChangeAspect="1"/>
          </p:cNvPicPr>
          <p:nvPr>
            <a:videoFile r:link="rId2"/>
          </p:nvPr>
        </p:nvPicPr>
        <p:blipFill>
          <a:blip r:embed="rId5"/>
          <a:stretch>
            <a:fillRect/>
          </a:stretch>
        </p:blipFill>
        <p:spPr>
          <a:xfrm>
            <a:off x="190500" y="91440"/>
            <a:ext cx="11811000" cy="6673215"/>
          </a:xfrm>
          <a:prstGeom prst="rect">
            <a:avLst/>
          </a:prstGeom>
        </p:spPr>
      </p:pic>
    </p:spTree>
    <p:custDataLst>
      <p:tags r:id="rId1"/>
    </p:custDataLst>
    <p:extLst>
      <p:ext uri="{BB962C8B-B14F-4D97-AF65-F5344CB8AC3E}">
        <p14:creationId xmlns:p14="http://schemas.microsoft.com/office/powerpoint/2010/main" val="12300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llage of people&#10;&#10;Description automatically generated with medium confidence">
            <a:extLst>
              <a:ext uri="{FF2B5EF4-FFF2-40B4-BE49-F238E27FC236}">
                <a16:creationId xmlns:a16="http://schemas.microsoft.com/office/drawing/2014/main" id="{1A4E2222-776B-2C67-69E6-436F92186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279" y="0"/>
            <a:ext cx="9603441" cy="6858000"/>
          </a:xfrm>
          <a:prstGeom prst="rect">
            <a:avLst/>
          </a:prstGeom>
        </p:spPr>
      </p:pic>
    </p:spTree>
    <p:extLst>
      <p:ext uri="{BB962C8B-B14F-4D97-AF65-F5344CB8AC3E}">
        <p14:creationId xmlns:p14="http://schemas.microsoft.com/office/powerpoint/2010/main" val="4215351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8DFE1-B194-41D0-9A4D-94A4C53B39A8}"/>
              </a:ext>
            </a:extLst>
          </p:cNvPr>
          <p:cNvPicPr>
            <a:picLocks noChangeAspect="1"/>
          </p:cNvPicPr>
          <p:nvPr/>
        </p:nvPicPr>
        <p:blipFill>
          <a:blip r:embed="rId3">
            <a:extLst>
              <a:ext uri="{28A0092B-C50C-407E-A947-70E740481C1C}">
                <a14:useLocalDpi xmlns:a14="http://schemas.microsoft.com/office/drawing/2010/main" val="0"/>
              </a:ext>
            </a:extLst>
          </a:blip>
          <a:srcRect l="10556" r="10556"/>
          <a:stretch/>
        </p:blipFill>
        <p:spPr>
          <a:xfrm>
            <a:off x="4976026" y="649131"/>
            <a:ext cx="6572506" cy="5559738"/>
          </a:xfrm>
          <a:prstGeom prst="rect">
            <a:avLst/>
          </a:prstGeom>
        </p:spPr>
      </p:pic>
      <p:pic>
        <p:nvPicPr>
          <p:cNvPr id="8" name="Picture 7">
            <a:extLst>
              <a:ext uri="{FF2B5EF4-FFF2-40B4-BE49-F238E27FC236}">
                <a16:creationId xmlns:a16="http://schemas.microsoft.com/office/drawing/2014/main" id="{CC6A7E08-16B6-4844-A6CE-7E4F7587D6BF}"/>
              </a:ext>
            </a:extLst>
          </p:cNvPr>
          <p:cNvPicPr>
            <a:picLocks noChangeAspect="1"/>
          </p:cNvPicPr>
          <p:nvPr/>
        </p:nvPicPr>
        <p:blipFill>
          <a:blip r:embed="rId4">
            <a:extLst>
              <a:ext uri="{28A0092B-C50C-407E-A947-70E740481C1C}">
                <a14:useLocalDpi xmlns:a14="http://schemas.microsoft.com/office/drawing/2010/main" val="0"/>
              </a:ext>
            </a:extLst>
          </a:blip>
          <a:srcRect l="7320" r="7320"/>
          <a:stretch/>
        </p:blipFill>
        <p:spPr>
          <a:xfrm>
            <a:off x="643467" y="643366"/>
            <a:ext cx="4010829" cy="5565503"/>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Preston Adams</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Cofounder of Colorado New Musical Festival</a:t>
            </a:r>
          </a:p>
        </p:txBody>
      </p:sp>
    </p:spTree>
    <p:extLst>
      <p:ext uri="{BB962C8B-B14F-4D97-AF65-F5344CB8AC3E}">
        <p14:creationId xmlns:p14="http://schemas.microsoft.com/office/powerpoint/2010/main" val="14406174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4.9|0.9"/>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11.xml><?xml version="1.0" encoding="utf-8"?>
<p:tagLst xmlns:a="http://schemas.openxmlformats.org/drawingml/2006/main" xmlns:r="http://schemas.openxmlformats.org/officeDocument/2006/relationships" xmlns:p="http://schemas.openxmlformats.org/presentationml/2006/main">
  <p:tag name="TIMING" val="|9"/>
</p:tagLst>
</file>

<file path=ppt/tags/tag2.xml><?xml version="1.0" encoding="utf-8"?>
<p:tagLst xmlns:a="http://schemas.openxmlformats.org/drawingml/2006/main" xmlns:r="http://schemas.openxmlformats.org/officeDocument/2006/relationships" xmlns:p="http://schemas.openxmlformats.org/presentationml/2006/main">
  <p:tag name="TIMING" val="|30|2"/>
</p:tagLst>
</file>

<file path=ppt/tags/tag3.xml><?xml version="1.0" encoding="utf-8"?>
<p:tagLst xmlns:a="http://schemas.openxmlformats.org/drawingml/2006/main" xmlns:r="http://schemas.openxmlformats.org/officeDocument/2006/relationships" xmlns:p="http://schemas.openxmlformats.org/presentationml/2006/main">
  <p:tag name="TIMING" val="|2.7|3.2"/>
</p:tagLst>
</file>

<file path=ppt/tags/tag4.xml><?xml version="1.0" encoding="utf-8"?>
<p:tagLst xmlns:a="http://schemas.openxmlformats.org/drawingml/2006/main" xmlns:r="http://schemas.openxmlformats.org/officeDocument/2006/relationships" xmlns:p="http://schemas.openxmlformats.org/presentationml/2006/main">
  <p:tag name="TIMING" val="|33.1|4.2"/>
</p:tagLst>
</file>

<file path=ppt/tags/tag5.xml><?xml version="1.0" encoding="utf-8"?>
<p:tagLst xmlns:a="http://schemas.openxmlformats.org/drawingml/2006/main" xmlns:r="http://schemas.openxmlformats.org/officeDocument/2006/relationships" xmlns:p="http://schemas.openxmlformats.org/presentationml/2006/main">
  <p:tag name="TIMING" val="|5.3"/>
</p:tagLst>
</file>

<file path=ppt/tags/tag6.xml><?xml version="1.0" encoding="utf-8"?>
<p:tagLst xmlns:a="http://schemas.openxmlformats.org/drawingml/2006/main" xmlns:r="http://schemas.openxmlformats.org/officeDocument/2006/relationships" xmlns:p="http://schemas.openxmlformats.org/presentationml/2006/main">
  <p:tag name="TIMING" val="|34.7"/>
</p:tagLst>
</file>

<file path=ppt/tags/tag7.xml><?xml version="1.0" encoding="utf-8"?>
<p:tagLst xmlns:a="http://schemas.openxmlformats.org/drawingml/2006/main" xmlns:r="http://schemas.openxmlformats.org/officeDocument/2006/relationships" xmlns:p="http://schemas.openxmlformats.org/presentationml/2006/main">
  <p:tag name="TIMING" val="|5.2"/>
</p:tagLst>
</file>

<file path=ppt/tags/tag8.xml><?xml version="1.0" encoding="utf-8"?>
<p:tagLst xmlns:a="http://schemas.openxmlformats.org/drawingml/2006/main" xmlns:r="http://schemas.openxmlformats.org/officeDocument/2006/relationships" xmlns:p="http://schemas.openxmlformats.org/presentationml/2006/main">
  <p:tag name="TIMING" val="|15.7"/>
</p:tagLst>
</file>

<file path=ppt/tags/tag9.xml><?xml version="1.0" encoding="utf-8"?>
<p:tagLst xmlns:a="http://schemas.openxmlformats.org/drawingml/2006/main" xmlns:r="http://schemas.openxmlformats.org/officeDocument/2006/relationships" xmlns:p="http://schemas.openxmlformats.org/presentationml/2006/main">
  <p:tag name="TIMING" val="|1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2671</TotalTime>
  <Words>1196</Words>
  <Application>Microsoft Office PowerPoint</Application>
  <PresentationFormat>Widescreen</PresentationFormat>
  <Paragraphs>59</Paragraphs>
  <Slides>20</Slides>
  <Notes>20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Bodoni MT</vt:lpstr>
      <vt:lpstr>Calibri</vt:lpstr>
      <vt:lpstr>Century Gothic</vt:lpstr>
      <vt:lpstr>Times New Roman</vt:lpstr>
      <vt:lpstr>Mesh</vt:lpstr>
      <vt:lpstr>Dankie!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Preston Adams</vt:lpstr>
      <vt:lpstr>Kelly Bidstrup Graham</vt:lpstr>
      <vt:lpstr>PowerPoint Presentation</vt:lpstr>
      <vt:lpstr>PowerPoint Presentation</vt:lpstr>
      <vt:lpstr>PowerPoint Presentation</vt:lpstr>
      <vt:lpstr>PowerPoint Presentation</vt:lpstr>
      <vt:lpstr>PowerPoint Presentation</vt:lpstr>
      <vt:lpstr>Emma Day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Pham</cp:lastModifiedBy>
  <cp:revision>1004</cp:revision>
  <cp:lastPrinted>2021-10-07T18:52:54Z</cp:lastPrinted>
  <dcterms:created xsi:type="dcterms:W3CDTF">2021-10-06T14:08:05Z</dcterms:created>
  <dcterms:modified xsi:type="dcterms:W3CDTF">2022-09-19T13:19:59Z</dcterms:modified>
</cp:coreProperties>
</file>